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8" r:id="rId10"/>
    <p:sldId id="265" r:id="rId11"/>
    <p:sldId id="267" r:id="rId12"/>
    <p:sldId id="266" r:id="rId13"/>
    <p:sldId id="271" r:id="rId14"/>
    <p:sldId id="272" r:id="rId15"/>
    <p:sldId id="273" r:id="rId16"/>
    <p:sldId id="270" r:id="rId17"/>
    <p:sldId id="275" r:id="rId18"/>
    <p:sldId id="274" r:id="rId19"/>
    <p:sldId id="269" r:id="rId20"/>
    <p:sldId id="277" r:id="rId21"/>
    <p:sldId id="278" r:id="rId22"/>
    <p:sldId id="276" r:id="rId23"/>
    <p:sldId id="279" r:id="rId24"/>
    <p:sldId id="282" r:id="rId25"/>
    <p:sldId id="283" r:id="rId26"/>
    <p:sldId id="281" r:id="rId27"/>
    <p:sldId id="280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4" autoAdjust="0"/>
    <p:restoredTop sz="94660"/>
  </p:normalViewPr>
  <p:slideViewPr>
    <p:cSldViewPr snapToGrid="0">
      <p:cViewPr varScale="1">
        <p:scale>
          <a:sx n="81" d="100"/>
          <a:sy n="81" d="100"/>
        </p:scale>
        <p:origin x="-78" y="-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7DF0-88A5-46CC-9C4D-F965697B9E5F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77F6A-3DA6-468C-A9B6-E2987AD84F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75899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7DF0-88A5-46CC-9C4D-F965697B9E5F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77F6A-3DA6-468C-A9B6-E2987AD84F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88340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7DF0-88A5-46CC-9C4D-F965697B9E5F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77F6A-3DA6-468C-A9B6-E2987AD84F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71184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7DF0-88A5-46CC-9C4D-F965697B9E5F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77F6A-3DA6-468C-A9B6-E2987AD84F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75005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7DF0-88A5-46CC-9C4D-F965697B9E5F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77F6A-3DA6-468C-A9B6-E2987AD84F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92122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7DF0-88A5-46CC-9C4D-F965697B9E5F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77F6A-3DA6-468C-A9B6-E2987AD84F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31806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7DF0-88A5-46CC-9C4D-F965697B9E5F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77F6A-3DA6-468C-A9B6-E2987AD84F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70844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7DF0-88A5-46CC-9C4D-F965697B9E5F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77F6A-3DA6-468C-A9B6-E2987AD84F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43581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7DF0-88A5-46CC-9C4D-F965697B9E5F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77F6A-3DA6-468C-A9B6-E2987AD84F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89096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7DF0-88A5-46CC-9C4D-F965697B9E5F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77F6A-3DA6-468C-A9B6-E2987AD84F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10992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7DF0-88A5-46CC-9C4D-F965697B9E5F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77F6A-3DA6-468C-A9B6-E2987AD84F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25590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07DF0-88A5-46CC-9C4D-F965697B9E5F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77F6A-3DA6-468C-A9B6-E2987AD84F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9179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15422"/>
            <a:ext cx="12191999" cy="777342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8343" y="130629"/>
            <a:ext cx="114300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ружок по развитию мелкой моторики </a:t>
            </a:r>
          </a:p>
          <a:p>
            <a:pPr algn="ctr">
              <a:spcAft>
                <a:spcPts val="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детей 1 группы «Ромашка»</a:t>
            </a:r>
            <a:endParaRPr lang="ru-RU" sz="4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7200" b="1" dirty="0" smtClean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«Чудесные </a:t>
            </a:r>
          </a:p>
          <a:p>
            <a:pPr algn="ctr">
              <a:spcAft>
                <a:spcPts val="0"/>
              </a:spcAft>
            </a:pPr>
            <a:r>
              <a:rPr lang="ru-RU" sz="7200" b="1" dirty="0" smtClean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превращения»</a:t>
            </a:r>
            <a:endParaRPr lang="ru-RU" sz="7200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749143" y="3765946"/>
            <a:ext cx="5312228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68605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Руководители: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268605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воспитатели Дмитриева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Е.Ю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., Громова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Е.Л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268605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читель-логопед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Судьенкова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А.А.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28174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" y="0"/>
            <a:ext cx="11838432" cy="6717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72640" y="819035"/>
            <a:ext cx="9046464" cy="4084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Пояснительная 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записка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Данная программа имеет социально-педагогическую направленность и призвана через развитие пальчиковой и общей моторики, обеспечивающих двигательные функции руки, скоординированные действия глаза и руки, положительно влиять на улучшение познавательных способностей и развитие речи дошкольников.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10739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84" y="140208"/>
            <a:ext cx="11838432" cy="6717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96768" y="1036320"/>
            <a:ext cx="7985760" cy="3685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Актуальность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Содержание программы расширяет возможности личного развития детей за счет расширения образовательного пространства ребенка, служит средством мотивации развития личности к познанию и творчеству в процессе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xmlns="" val="1823014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" y="0"/>
            <a:ext cx="11838432" cy="6717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182112" y="963168"/>
            <a:ext cx="7729728" cy="3162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b="1" dirty="0">
              <a:solidFill>
                <a:schemeClr val="accent6">
                  <a:lumMod val="50000"/>
                </a:schemeClr>
              </a:solidFill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личности ребенка, способного к самовыражению через владение основами творчества посредствам продуктивной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xmlns="" val="33288557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" y="0"/>
            <a:ext cx="11838432" cy="6717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55264" y="473962"/>
            <a:ext cx="8217408" cy="4249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задачи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Образовательные: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учить работать с материалами разной фактуры для создания предметных сюжетных форм;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формировать систему знаний, умений, навыков по основам аппликации, лепки, конструированию и других различных видов деятельности;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учить создавать коллективные работы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6504951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" y="0"/>
            <a:ext cx="11838432" cy="6717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96640" y="902208"/>
            <a:ext cx="7863840" cy="3422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Развивающие: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развивать и совершенствовать мелкую моторику пальцев рук, развивать зрительное внимание и умение ориентироваться на плоскости;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развивать умение выполнять задания по образцу, понимать и выполнять инструкцию.</a:t>
            </a:r>
          </a:p>
        </p:txBody>
      </p:sp>
    </p:spTree>
    <p:extLst>
      <p:ext uri="{BB962C8B-B14F-4D97-AF65-F5344CB8AC3E}">
        <p14:creationId xmlns:p14="http://schemas.microsoft.com/office/powerpoint/2010/main" xmlns="" val="11636419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" y="0"/>
            <a:ext cx="11838432" cy="6717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30752" y="1023994"/>
            <a:ext cx="7363968" cy="3422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Воспитательные: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воспитывать интерес к различным техникам художественного творчества, развивать творческие способности;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формировать эстетическое восприятие мира, природы, художественного творчества взрослых и детей.</a:t>
            </a:r>
          </a:p>
        </p:txBody>
      </p:sp>
    </p:spTree>
    <p:extLst>
      <p:ext uri="{BB962C8B-B14F-4D97-AF65-F5344CB8AC3E}">
        <p14:creationId xmlns:p14="http://schemas.microsoft.com/office/powerpoint/2010/main" xmlns="" val="26976819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" y="0"/>
            <a:ext cx="11838432" cy="6717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57856" y="451104"/>
            <a:ext cx="8595360" cy="4717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Формы и режим занятий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Место проведения: помещение группы.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Срок реализации: 1 год.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Курс занятий рассчитан на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месяцев (с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сентября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май).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Темы занятий, методы и приемы решений задач, выбор практического материала корректируются, варьируются в зависимости от особенностей детей, их интересов и желаний, времени года, выбора темы и т.д.</a:t>
            </a:r>
          </a:p>
        </p:txBody>
      </p:sp>
    </p:spTree>
    <p:extLst>
      <p:ext uri="{BB962C8B-B14F-4D97-AF65-F5344CB8AC3E}">
        <p14:creationId xmlns:p14="http://schemas.microsoft.com/office/powerpoint/2010/main" xmlns="" val="24849338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" y="0"/>
            <a:ext cx="11838432" cy="6717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64992" y="304800"/>
            <a:ext cx="7888224" cy="4936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Работа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программе проводится с группой детей, не более 8 человек. Занятия комплексные, интегрированные, не дублируют ни одного из занятий общей программы. Они являются подпрограммными и закладывают основу успешной деятельности в любой области, в процессе систематический занятий, постепенно, с постоянной сменой задач, материала и т.д. Такой подход даёт возможность заинтересовать ребенка и создать мотивацию к продолжению занятий.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Программа предполагает проведение одного занятия в неделю во второй половине дня. Продолжительность 20-25 минут.</a:t>
            </a:r>
          </a:p>
        </p:txBody>
      </p:sp>
    </p:spTree>
    <p:extLst>
      <p:ext uri="{BB962C8B-B14F-4D97-AF65-F5344CB8AC3E}">
        <p14:creationId xmlns:p14="http://schemas.microsoft.com/office/powerpoint/2010/main" xmlns="" val="25728049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" y="0"/>
            <a:ext cx="11838432" cy="6717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474720" y="1231392"/>
            <a:ext cx="7729728" cy="29611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Реализация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программы основана на приобщении детей к миру прекрасного, развитие активного интереса к продуктивно-творческой деятельности.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Возрастные и психологические особенности детей дошкольного возраста позволяют ставить перед нами посильно выполняемые творческие задачи. Занятия носят коллективные, так и индивидуальные формы работы.</a:t>
            </a:r>
          </a:p>
        </p:txBody>
      </p:sp>
    </p:spTree>
    <p:extLst>
      <p:ext uri="{BB962C8B-B14F-4D97-AF65-F5344CB8AC3E}">
        <p14:creationId xmlns:p14="http://schemas.microsoft.com/office/powerpoint/2010/main" xmlns="" val="41931170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" y="0"/>
            <a:ext cx="11838432" cy="6717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62400" y="938784"/>
            <a:ext cx="6790944" cy="3356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Отслеживание результатов дополнительного образования детей проводится по следующим показателям: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результативность работы детей: оформление выставочного стенда;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участи в областных и региональных выставках и конкурсах творческих работ;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банка достижений.</a:t>
            </a:r>
          </a:p>
        </p:txBody>
      </p:sp>
    </p:spTree>
    <p:extLst>
      <p:ext uri="{BB962C8B-B14F-4D97-AF65-F5344CB8AC3E}">
        <p14:creationId xmlns:p14="http://schemas.microsoft.com/office/powerpoint/2010/main" xmlns="" val="12192822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" y="0"/>
            <a:ext cx="11838432" cy="6717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48000" y="438912"/>
            <a:ext cx="8668512" cy="4973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Методы обучения: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словесные, наглядные, практические.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Методы, в основе которых лежит уровень деятельности детей: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Объяснительно-иллюстративные (дети воспринимают и усваивают готовую информацию).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Репродуктивные (дети воспринимают полученные знания  и основные способы действий).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Исследовательские (овладение детьми методами познания, самостоятельной творческой работы).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Частично-поисковые (участие детей в коллективном поиске).</a:t>
            </a:r>
          </a:p>
        </p:txBody>
      </p:sp>
    </p:spTree>
    <p:extLst>
      <p:ext uri="{BB962C8B-B14F-4D97-AF65-F5344CB8AC3E}">
        <p14:creationId xmlns:p14="http://schemas.microsoft.com/office/powerpoint/2010/main" xmlns="" val="32478692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128" y="70104"/>
            <a:ext cx="11838432" cy="6717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77312" y="536449"/>
            <a:ext cx="8900160" cy="4439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Неотъемлемым элементом каждого занятия являются  пальчиковые игры (приложение 1) и физкультминутки (приложение 2). Включение  упражнений на развитие пальцевой моторики в физкультминутке играет положительную роль в обучении детей. Это позволяет: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регулярно стимулировать действие речевых зон коры головного мозга, что положительно сказывается на развитии речи детей;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совершенствовать внимание и память – психические процессы тесно связанные с речью;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облегчить усвоение навыков письма будущим школьникам;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вызывать интерес и яркий эмоциональные настрой.</a:t>
            </a:r>
          </a:p>
        </p:txBody>
      </p:sp>
    </p:spTree>
    <p:extLst>
      <p:ext uri="{BB962C8B-B14F-4D97-AF65-F5344CB8AC3E}">
        <p14:creationId xmlns:p14="http://schemas.microsoft.com/office/powerpoint/2010/main" xmlns="" val="26672407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" y="0"/>
            <a:ext cx="11838432" cy="6717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877056" y="1792224"/>
            <a:ext cx="70225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Длительность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физкультпаузы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одном занятии составляет 3-5 мин. </a:t>
            </a:r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В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каждой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физкультпаузе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содержится большое количество разнообразных пальцевых движений, и они по смыслу сочетаются с произносимыми стихами.</a:t>
            </a:r>
          </a:p>
        </p:txBody>
      </p:sp>
    </p:spTree>
    <p:extLst>
      <p:ext uri="{BB962C8B-B14F-4D97-AF65-F5344CB8AC3E}">
        <p14:creationId xmlns:p14="http://schemas.microsoft.com/office/powerpoint/2010/main" xmlns="" val="12179361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" y="0"/>
            <a:ext cx="11838432" cy="6717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48000" y="390144"/>
            <a:ext cx="8424672" cy="4936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Направленность работы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рисуночные задания;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с крупами («сухой бассейн», рисование на подносах, выкладывание мозаики);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с бумагой (оригами, аппликация, конструирование);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со шнурками;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рисование;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моделирование (счетные палочки, спички, трубочки);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лепка, изготовление поделок из различных материалов (пластилин, соленое тесто, природные материал, бусины, пуговицы и др.);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пальчиковая гимнастика.</a:t>
            </a:r>
          </a:p>
        </p:txBody>
      </p:sp>
    </p:spTree>
    <p:extLst>
      <p:ext uri="{BB962C8B-B14F-4D97-AF65-F5344CB8AC3E}">
        <p14:creationId xmlns:p14="http://schemas.microsoft.com/office/powerpoint/2010/main" xmlns="" val="35080532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" y="0"/>
            <a:ext cx="11838432" cy="6717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38016" y="1219200"/>
            <a:ext cx="74127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разделе 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«Пальчиковая гимнастика»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дети знакомятся с комплексами упражнений, которые дают пальцам полноценный отдых, развивают их ловкость, а веселые стишки помогают снять моральное напряжение. На пальцах и на ладонях есть активные точки, массаж которых положительно сказывается на самочувствии, улучшает работу мозга. Данные упражнения способствуют поддержанию хорошего тонуса.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6152280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" y="0"/>
            <a:ext cx="11838432" cy="6717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13632" y="1328928"/>
            <a:ext cx="7229856" cy="2858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разделе 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«Рисуночные задания»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задания помогут улучшать координацию движений пальцев и кистей рук, кроме этого ребенок учится правильно держать ручку и карандаш. Это очень важно в процессе деятельности. Выполнение детьми рисуночных заданий тренирует произвольное внимание, развивает память, логическое мышление.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97034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" y="0"/>
            <a:ext cx="11838432" cy="6717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694176" y="1085089"/>
            <a:ext cx="77175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разделе 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«Работа с сыпучими материалами»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дети знакомятся с комплексами упражнений, которые дают полноценный отдых, развивают их ловкость, подвижность, а веселые стишки помогают детям снять напряжение. Повторение этих упражнений способствует развитию внимания, мышления, тактильной памяти, оказывает благоприятное влияние на речь ребенка. Кисти рук становятся более подвижными и гибкими, что помогает будущим школьникам успешно овладевать навыками письма.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5172633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" y="0"/>
            <a:ext cx="11838432" cy="6717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852672" y="1146048"/>
            <a:ext cx="7022592" cy="2858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разделе 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«Работа с бумагой»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представлены такие виды художественного труда, как аппликация, оригами, конструирование из бумаги. Дети знакомятся с различными видами и свойствами бумаги, развивают мелкую моторику, воображение, а также тренируют произвольное внимание и пространственные представления.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66326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" y="0"/>
            <a:ext cx="11838432" cy="6717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84448" y="1146048"/>
            <a:ext cx="7546848" cy="3648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Раздел 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«Работа со шнурками»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направлен на развитие мелкой моторики рук, совершенствование знаний, умений, навыков детей, расширение их представлений о декоративно-прикладном искусстве, развитие психических познавательных процессов, таких как воображение, восприятие, память, внимание, развитие цветовых ощущений, развитие личностных качеств – усидчивости, терпения, старательности, аккуратности, трудолюбия, умения доводить начатое дело до конца.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53349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" y="0"/>
            <a:ext cx="11838432" cy="6717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77184" y="1828800"/>
            <a:ext cx="7729728" cy="2463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разделе 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«Рисование»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дети знакомятся с различными техниками рисования, с особенностями изобразительных материалов, основами композиции. Занятия рисованием развивают эстетическое восприятие, творческие способности, совершенствуют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сложнокоординированные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движения руки.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64971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" y="0"/>
            <a:ext cx="11838432" cy="6717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67328" y="1450848"/>
            <a:ext cx="71567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разделе 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«Моделирование»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подобраны задания для формирования тонких движений рук, развития мускульной и тактильной памяти, совершенствование двигательных навыков, развития моторных координаций и оптико-пространственных представлений. Занятие моделированием развивает внимание, память, пространственное мышление.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8860062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" y="0"/>
            <a:ext cx="11838432" cy="6717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011168" y="1402080"/>
            <a:ext cx="7071360" cy="2858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разделе 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«Лепка, изготовление поделок из различных материалов»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используются предметы различные по размеру, материалу, фактуре, структуре. Раздел включает в себя различные виды лепки (пластилин, соленое тесто,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налеп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а также изготовление поделок из пластилина, природного и бросового материала.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27717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" y="0"/>
            <a:ext cx="11838432" cy="6717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096512" y="1389888"/>
            <a:ext cx="7071360" cy="3195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Ожидаемые результаты</a:t>
            </a:r>
            <a:endParaRPr lang="ru-RU" sz="3600" dirty="0" smtClean="0">
              <a:solidFill>
                <a:schemeClr val="accent6">
                  <a:lumMod val="50000"/>
                </a:schemeClr>
              </a:solidFill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i="1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должны знать</a:t>
            </a:r>
            <a:r>
              <a:rPr lang="ru-RU" sz="2800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2800" u="sng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правила техники безопасности;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формы штриховки;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правила склеивания;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приемы лепки.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42354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" y="0"/>
            <a:ext cx="11838432" cy="6717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803904" y="609600"/>
            <a:ext cx="7729728" cy="4805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i="1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должны уметь:</a:t>
            </a:r>
            <a:endParaRPr lang="ru-RU" sz="2800" i="1" u="sng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работать с различными предметами;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самостоятельно, или с помощью воспитателя повторять пальчиковые гимнастики;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правильно держать кисть, карандаш;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пользоваться клеем, салфеткой;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заштриховывать изображение;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выполнять несложные техники рисования;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изготавливать поделки в технике «лепки» по образцу.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9313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" y="0"/>
            <a:ext cx="11838432" cy="671779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844950" y="499872"/>
            <a:ext cx="8786218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Учебно-тематический план работы</a:t>
            </a:r>
            <a:endParaRPr lang="ru-RU" sz="3600" dirty="0">
              <a:solidFill>
                <a:schemeClr val="accent6">
                  <a:lumMod val="50000"/>
                </a:schemeClr>
              </a:solidFill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57676790"/>
              </p:ext>
            </p:extLst>
          </p:nvPr>
        </p:nvGraphicFramePr>
        <p:xfrm>
          <a:off x="3950207" y="1499619"/>
          <a:ext cx="6559297" cy="3424241"/>
        </p:xfrm>
        <a:graphic>
          <a:graphicData uri="http://schemas.openxmlformats.org/drawingml/2006/table">
            <a:tbl>
              <a:tblPr firstRow="1" firstCol="1" bandRow="1"/>
              <a:tblGrid>
                <a:gridCol w="394470">
                  <a:extLst>
                    <a:ext uri="{9D8B030D-6E8A-4147-A177-3AD203B41FA5}">
                      <a16:colId xmlns:a16="http://schemas.microsoft.com/office/drawing/2014/main" xmlns="" val="3953943883"/>
                    </a:ext>
                  </a:extLst>
                </a:gridCol>
                <a:gridCol w="4179139">
                  <a:extLst>
                    <a:ext uri="{9D8B030D-6E8A-4147-A177-3AD203B41FA5}">
                      <a16:colId xmlns:a16="http://schemas.microsoft.com/office/drawing/2014/main" xmlns="" val="3665783708"/>
                    </a:ext>
                  </a:extLst>
                </a:gridCol>
                <a:gridCol w="1985688">
                  <a:extLst>
                    <a:ext uri="{9D8B030D-6E8A-4147-A177-3AD203B41FA5}">
                      <a16:colId xmlns:a16="http://schemas.microsoft.com/office/drawing/2014/main" xmlns="" val="1435891914"/>
                    </a:ext>
                  </a:extLst>
                </a:gridCol>
              </a:tblGrid>
              <a:tr h="2170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Виды деятельности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занятий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64092971"/>
                  </a:ext>
                </a:extLst>
              </a:tr>
              <a:tr h="2170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Рисуночные задания, графические диктанты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95056694"/>
                  </a:ext>
                </a:extLst>
              </a:tr>
              <a:tr h="4341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с крупами («сухой бассейн», рисование, выкладывание мозаики)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58558852"/>
                  </a:ext>
                </a:extLst>
              </a:tr>
              <a:tr h="4341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с бумагой (оригами, аппликация, конструирование)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05611420"/>
                  </a:ext>
                </a:extLst>
              </a:tr>
              <a:tr h="2170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со шнурками, рукоделие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73692925"/>
                  </a:ext>
                </a:extLst>
              </a:tr>
              <a:tr h="2170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Рисование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08738083"/>
                  </a:ext>
                </a:extLst>
              </a:tr>
              <a:tr h="4341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Моделирование (счетные палочки, спички, трубочки)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69026726"/>
                  </a:ext>
                </a:extLst>
              </a:tr>
              <a:tr h="6511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Лепка, изготовление поделок из различных материалов (пластилин, соленое тесто, природные материалы, бусины, пуговицы и др.)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66855576"/>
                  </a:ext>
                </a:extLst>
              </a:tr>
              <a:tr h="1677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27558873"/>
                  </a:ext>
                </a:extLst>
              </a:tr>
              <a:tr h="2170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847960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104705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" y="0"/>
            <a:ext cx="11838432" cy="6717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89376" y="377952"/>
            <a:ext cx="7705344" cy="4739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Список литературы</a:t>
            </a:r>
            <a:endParaRPr lang="ru-RU" sz="3600" dirty="0" smtClean="0">
              <a:solidFill>
                <a:schemeClr val="accent6">
                  <a:lumMod val="50000"/>
                </a:schemeClr>
              </a:solidFill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Александрова Э.И. Развивающие прописи. – Харьков-Москва: «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Инфолайн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2003.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Афонькин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С.Ю. Уроки оригами в школе и дома. – М.:»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Фким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2000.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Безруких М.М. Тренируем пальчики». – М.: ООО «Дрофа», 2000.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Белая А.Е. Пальчиковые игры. – М.: «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Астрель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2001.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Узорова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О.В. Пальчиковая гимнастика. – М.: «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Астрель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2006.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Подумай, нарисуй, раскрась. Альбом. «Радуга», 2007.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Цвырнтарный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В.В. Играем пальчиками и развиваем речь. – Санкт-Петербург, 2005.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Программа художественного воспитания и развития детей 2-7 лет «Цветные ладошки». – М.: «Карапуз-Дидактика», 2007.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82737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</TotalTime>
  <Words>1375</Words>
  <Application>Microsoft Office PowerPoint</Application>
  <PresentationFormat>Произвольный</PresentationFormat>
  <Paragraphs>123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Пользователь</cp:lastModifiedBy>
  <cp:revision>18</cp:revision>
  <dcterms:created xsi:type="dcterms:W3CDTF">2019-01-22T19:18:48Z</dcterms:created>
  <dcterms:modified xsi:type="dcterms:W3CDTF">2019-01-25T06:17:59Z</dcterms:modified>
</cp:coreProperties>
</file>